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701" r:id="rId5"/>
  </p:sldMasterIdLst>
  <p:notesMasterIdLst>
    <p:notesMasterId r:id="rId12"/>
  </p:notesMasterIdLst>
  <p:handoutMasterIdLst>
    <p:handoutMasterId r:id="rId13"/>
  </p:handoutMasterIdLst>
  <p:sldIdLst>
    <p:sldId id="256" r:id="rId6"/>
    <p:sldId id="350" r:id="rId7"/>
    <p:sldId id="289" r:id="rId8"/>
    <p:sldId id="264" r:id="rId9"/>
    <p:sldId id="351" r:id="rId10"/>
    <p:sldId id="355" r:id="rId1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8EE81-D68F-4D02-8F9A-84ECDAE8FC98}" v="7" dt="2025-10-05T08:41:00.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100" d="100"/>
          <a:sy n="100" d="100"/>
        </p:scale>
        <p:origin x="-918" y="-122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4632" y="14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45C065-7973-41A8-A2CC-441A8BA3384C}" type="datetime1">
              <a:rPr lang="en-GB" smtClean="0"/>
              <a:t>05/10/2025</a:t>
            </a:fld>
            <a:endParaRPr lang="en-GB"/>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n-GB" smtClean="0"/>
              <a:t>‹#›</a:t>
            </a:fld>
            <a:endParaRPr lang="en-GB"/>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7A586-3225-45EC-B90F-43F9676D14C2}" type="datetime1">
              <a:rPr lang="en-GB" smtClean="0"/>
              <a:pPr/>
              <a:t>05/10/2025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n-GB" noProof="0" smtClean="0"/>
              <a:t>‹#›</a:t>
            </a:fld>
            <a:endParaRPr lang="en-GB"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smtClean="0"/>
              <a:t>1</a:t>
            </a:fld>
            <a:endParaRPr lang="en-GB"/>
          </a:p>
        </p:txBody>
      </p:sp>
    </p:spTree>
    <p:extLst>
      <p:ext uri="{BB962C8B-B14F-4D97-AF65-F5344CB8AC3E}">
        <p14:creationId xmlns:p14="http://schemas.microsoft.com/office/powerpoint/2010/main" val="277233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5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smtClean="0"/>
              <a:t>3</a:t>
            </a:fld>
            <a:endParaRPr lang="en-GB"/>
          </a:p>
        </p:txBody>
      </p:sp>
    </p:spTree>
    <p:extLst>
      <p:ext uri="{BB962C8B-B14F-4D97-AF65-F5344CB8AC3E}">
        <p14:creationId xmlns:p14="http://schemas.microsoft.com/office/powerpoint/2010/main" val="283907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smtClean="0"/>
              <a:t>4</a:t>
            </a:fld>
            <a:endParaRPr lang="en-GB"/>
          </a:p>
        </p:txBody>
      </p:sp>
    </p:spTree>
    <p:extLst>
      <p:ext uri="{BB962C8B-B14F-4D97-AF65-F5344CB8AC3E}">
        <p14:creationId xmlns:p14="http://schemas.microsoft.com/office/powerpoint/2010/main" val="206331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D8C6A-A2CA-68E9-724F-51B332009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83A24-3E4C-5898-0828-FD4AE48B8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B8D5C-E42E-C6E0-532B-822BBF601D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DBC17F-3CCB-324F-7574-05449E44E9DC}"/>
              </a:ext>
            </a:extLst>
          </p:cNvPr>
          <p:cNvSpPr>
            <a:spLocks noGrp="1"/>
          </p:cNvSpPr>
          <p:nvPr>
            <p:ph type="sldNum" sz="quarter" idx="5"/>
          </p:nvPr>
        </p:nvSpPr>
        <p:spPr/>
        <p:txBody>
          <a:bodyPr/>
          <a:lstStyle/>
          <a:p>
            <a:pPr rtl="0"/>
            <a:fld id="{D4B9A9E5-4F7F-4A7D-9DE1-899232329269}" type="slidenum">
              <a:rPr lang="en-GB" smtClean="0"/>
              <a:t>5</a:t>
            </a:fld>
            <a:endParaRPr lang="en-GB"/>
          </a:p>
        </p:txBody>
      </p:sp>
    </p:spTree>
    <p:extLst>
      <p:ext uri="{BB962C8B-B14F-4D97-AF65-F5344CB8AC3E}">
        <p14:creationId xmlns:p14="http://schemas.microsoft.com/office/powerpoint/2010/main" val="50946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95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en-GB" noProof="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a:p>
            <a:pPr lvl="1" rtl="0"/>
            <a:r>
              <a:rPr lang="en-US" noProof="0"/>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US" noProof="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endParaRPr lang="en-GB" noProof="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endParaRPr lang="en-GB" noProof="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en-US" noProof="0"/>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p>
            <a:pPr rtl="0"/>
            <a:r>
              <a:rPr lang="en-US" noProof="0"/>
              <a:t>Click icon to add chart</a:t>
            </a:r>
            <a:endParaRPr lang="en-GB" noProof="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en-US" noProof="0"/>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endParaRPr lang="en-GB" noProof="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endParaRPr lang="en-GB" noProof="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en-GB" noProof="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en-GB" noProof="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endParaRPr lang="en-GB" noProof="0"/>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endParaRPr lang="en-GB" noProof="0"/>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p>
            <a:pPr rtl="0"/>
            <a:r>
              <a:rPr lang="en-US" noProof="0"/>
              <a:t>Click icon to add SmartArt graphic</a:t>
            </a:r>
            <a:endParaRPr lang="en-GB" noProof="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endParaRPr lang="en-GB" noProof="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endParaRPr lang="en-GB" noProof="0"/>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p>
            <a:pPr rtl="0"/>
            <a:r>
              <a:rPr lang="en-US" noProof="0"/>
              <a:t>Click icon to add picture</a:t>
            </a:r>
            <a:endParaRPr lang="en-GB" noProof="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p>
            <a:pPr rtl="0"/>
            <a:r>
              <a:rPr lang="en-US" noProof="0"/>
              <a:t>Click icon to add picture</a:t>
            </a:r>
            <a:endParaRPr lang="en-GB" noProof="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p>
            <a:pPr lvl="1" rtl="0"/>
            <a:r>
              <a:rPr lang="en-US" noProof="0"/>
              <a:t>Click icon to add picture</a:t>
            </a:r>
            <a:endParaRPr lang="en-GB" noProof="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p>
            <a:pPr rtl="0"/>
            <a:r>
              <a:rPr lang="en-US" noProof="0"/>
              <a:t>Click icon to add picture</a:t>
            </a:r>
            <a:endParaRPr lang="en-GB" noProof="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n-US" noProof="0"/>
              <a:t>Click icon to add picture</a:t>
            </a:r>
            <a:endParaRPr lang="en-GB" noProof="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n-US" noProof="0"/>
              <a:t>Click icon to add picture</a:t>
            </a:r>
            <a:endParaRPr lang="en-GB" noProof="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US" noProof="0"/>
              <a:t>Click icon to add picture</a:t>
            </a:r>
            <a:endParaRPr lang="en-GB" noProof="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n-GB" noProof="0" smtClean="0"/>
              <a:t>‹#›</a:t>
            </a:fld>
            <a:endParaRPr lang="en-GB" noProof="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endParaRPr lang="en-GB" noProof="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endParaRPr lang="en-GB" noProof="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endParaRPr lang="en-GB" noProof="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endParaRPr lang="en-GB" noProof="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endParaRPr lang="en-GB" noProof="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endParaRPr lang="en-GB" noProof="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42935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8690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1129899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187547155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3058632505"/>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169765772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6976024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408262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851265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8930311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n-GB" noProof="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endParaRPr lang="en-GB" noProof="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endParaRPr lang="en-GB" noProof="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052812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5116638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8111309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8768874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22076828"/>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en-GB" noProof="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endParaRPr lang="en-GB" noProof="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GB" noProof="0" smtClean="0"/>
              <a:t>‹#›</a:t>
            </a:fld>
            <a:endParaRPr lang="en-GB" noProof="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endParaRPr lang="en-GB" noProof="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endParaRPr lang="en-GB" noProof="0"/>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GB" noProof="0" smtClean="0"/>
              <a:pPr/>
              <a:t>‹#›</a:t>
            </a:fld>
            <a:endParaRPr lang="en-GB" noProof="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endParaRPr lang="en-GB" noProof="0"/>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endParaRPr lang="en-GB" noProof="0"/>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en-GB" noProof="0"/>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endParaRPr lang="en-GB" noProof="0"/>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endParaRPr lang="en-GB" noProof="0"/>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endParaRPr lang="en-GB" noProof="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endParaRPr lang="en-GB" noProof="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99264700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7486650" y="1720040"/>
            <a:ext cx="4641342" cy="2257468"/>
          </a:xfrm>
          <a:solidFill>
            <a:schemeClr val="accent3">
              <a:lumMod val="20000"/>
              <a:lumOff val="80000"/>
            </a:schemeClr>
          </a:solidFill>
          <a:ln w="3175">
            <a:noFill/>
            <a:prstDash val="dash"/>
            <a:extLst>
              <a:ext uri="{C807C97D-BFC1-408E-A445-0C87EB9F89A2}">
                <ask:lineSketchStyleProps xmlns:ask="http://schemas.microsoft.com/office/drawing/2018/sketchyshapes" sd="2210907009">
                  <a:custGeom>
                    <a:avLst/>
                    <a:gdLst>
                      <a:gd name="connsiteX0" fmla="*/ 0 w 5594312"/>
                      <a:gd name="connsiteY0" fmla="*/ 0 h 841249"/>
                      <a:gd name="connsiteX1" fmla="*/ 391602 w 5594312"/>
                      <a:gd name="connsiteY1" fmla="*/ 0 h 841249"/>
                      <a:gd name="connsiteX2" fmla="*/ 895090 w 5594312"/>
                      <a:gd name="connsiteY2" fmla="*/ 0 h 841249"/>
                      <a:gd name="connsiteX3" fmla="*/ 1342635 w 5594312"/>
                      <a:gd name="connsiteY3" fmla="*/ 0 h 841249"/>
                      <a:gd name="connsiteX4" fmla="*/ 2013952 w 5594312"/>
                      <a:gd name="connsiteY4" fmla="*/ 0 h 841249"/>
                      <a:gd name="connsiteX5" fmla="*/ 2629327 w 5594312"/>
                      <a:gd name="connsiteY5" fmla="*/ 0 h 841249"/>
                      <a:gd name="connsiteX6" fmla="*/ 3132815 w 5594312"/>
                      <a:gd name="connsiteY6" fmla="*/ 0 h 841249"/>
                      <a:gd name="connsiteX7" fmla="*/ 3524417 w 5594312"/>
                      <a:gd name="connsiteY7" fmla="*/ 0 h 841249"/>
                      <a:gd name="connsiteX8" fmla="*/ 4083848 w 5594312"/>
                      <a:gd name="connsiteY8" fmla="*/ 0 h 841249"/>
                      <a:gd name="connsiteX9" fmla="*/ 4531393 w 5594312"/>
                      <a:gd name="connsiteY9" fmla="*/ 0 h 841249"/>
                      <a:gd name="connsiteX10" fmla="*/ 4922995 w 5594312"/>
                      <a:gd name="connsiteY10" fmla="*/ 0 h 841249"/>
                      <a:gd name="connsiteX11" fmla="*/ 5594312 w 5594312"/>
                      <a:gd name="connsiteY11" fmla="*/ 0 h 841249"/>
                      <a:gd name="connsiteX12" fmla="*/ 5594312 w 5594312"/>
                      <a:gd name="connsiteY12" fmla="*/ 412212 h 841249"/>
                      <a:gd name="connsiteX13" fmla="*/ 5594312 w 5594312"/>
                      <a:gd name="connsiteY13" fmla="*/ 841249 h 841249"/>
                      <a:gd name="connsiteX14" fmla="*/ 5034881 w 5594312"/>
                      <a:gd name="connsiteY14" fmla="*/ 841249 h 841249"/>
                      <a:gd name="connsiteX15" fmla="*/ 4643279 w 5594312"/>
                      <a:gd name="connsiteY15" fmla="*/ 841249 h 841249"/>
                      <a:gd name="connsiteX16" fmla="*/ 4195734 w 5594312"/>
                      <a:gd name="connsiteY16" fmla="*/ 841249 h 841249"/>
                      <a:gd name="connsiteX17" fmla="*/ 3804132 w 5594312"/>
                      <a:gd name="connsiteY17" fmla="*/ 841249 h 841249"/>
                      <a:gd name="connsiteX18" fmla="*/ 3188758 w 5594312"/>
                      <a:gd name="connsiteY18" fmla="*/ 841249 h 841249"/>
                      <a:gd name="connsiteX19" fmla="*/ 2573384 w 5594312"/>
                      <a:gd name="connsiteY19" fmla="*/ 841249 h 841249"/>
                      <a:gd name="connsiteX20" fmla="*/ 1902066 w 5594312"/>
                      <a:gd name="connsiteY20" fmla="*/ 841249 h 841249"/>
                      <a:gd name="connsiteX21" fmla="*/ 1454521 w 5594312"/>
                      <a:gd name="connsiteY21" fmla="*/ 841249 h 841249"/>
                      <a:gd name="connsiteX22" fmla="*/ 895090 w 5594312"/>
                      <a:gd name="connsiteY22" fmla="*/ 841249 h 841249"/>
                      <a:gd name="connsiteX23" fmla="*/ 0 w 5594312"/>
                      <a:gd name="connsiteY23" fmla="*/ 841249 h 841249"/>
                      <a:gd name="connsiteX24" fmla="*/ 0 w 5594312"/>
                      <a:gd name="connsiteY24" fmla="*/ 412212 h 841249"/>
                      <a:gd name="connsiteX25" fmla="*/ 0 w 5594312"/>
                      <a:gd name="connsiteY25" fmla="*/ 0 h 84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4312" h="841249" fill="none" extrusionOk="0">
                        <a:moveTo>
                          <a:pt x="0" y="0"/>
                        </a:moveTo>
                        <a:cubicBezTo>
                          <a:pt x="185913" y="-46365"/>
                          <a:pt x="238890" y="2960"/>
                          <a:pt x="391602" y="0"/>
                        </a:cubicBezTo>
                        <a:cubicBezTo>
                          <a:pt x="544314" y="-2960"/>
                          <a:pt x="764241" y="11337"/>
                          <a:pt x="895090" y="0"/>
                        </a:cubicBezTo>
                        <a:cubicBezTo>
                          <a:pt x="1025939" y="-11337"/>
                          <a:pt x="1250186" y="21849"/>
                          <a:pt x="1342635" y="0"/>
                        </a:cubicBezTo>
                        <a:cubicBezTo>
                          <a:pt x="1435084" y="-21849"/>
                          <a:pt x="1771767" y="56004"/>
                          <a:pt x="2013952" y="0"/>
                        </a:cubicBezTo>
                        <a:cubicBezTo>
                          <a:pt x="2256137" y="-56004"/>
                          <a:pt x="2341212" y="73100"/>
                          <a:pt x="2629327" y="0"/>
                        </a:cubicBezTo>
                        <a:cubicBezTo>
                          <a:pt x="2917443" y="-73100"/>
                          <a:pt x="2928559" y="31643"/>
                          <a:pt x="3132815" y="0"/>
                        </a:cubicBezTo>
                        <a:cubicBezTo>
                          <a:pt x="3337071" y="-31643"/>
                          <a:pt x="3346423" y="31890"/>
                          <a:pt x="3524417" y="0"/>
                        </a:cubicBezTo>
                        <a:cubicBezTo>
                          <a:pt x="3702411" y="-31890"/>
                          <a:pt x="3847713" y="28889"/>
                          <a:pt x="4083848" y="0"/>
                        </a:cubicBezTo>
                        <a:cubicBezTo>
                          <a:pt x="4319983" y="-28889"/>
                          <a:pt x="4402782" y="36596"/>
                          <a:pt x="4531393" y="0"/>
                        </a:cubicBezTo>
                        <a:cubicBezTo>
                          <a:pt x="4660005" y="-36596"/>
                          <a:pt x="4790934" y="4120"/>
                          <a:pt x="4922995" y="0"/>
                        </a:cubicBezTo>
                        <a:cubicBezTo>
                          <a:pt x="5055056" y="-4120"/>
                          <a:pt x="5296762" y="33661"/>
                          <a:pt x="5594312" y="0"/>
                        </a:cubicBezTo>
                        <a:cubicBezTo>
                          <a:pt x="5605642" y="97507"/>
                          <a:pt x="5583233" y="240056"/>
                          <a:pt x="5594312" y="412212"/>
                        </a:cubicBezTo>
                        <a:cubicBezTo>
                          <a:pt x="5605391" y="584368"/>
                          <a:pt x="5557332" y="714230"/>
                          <a:pt x="5594312" y="841249"/>
                        </a:cubicBezTo>
                        <a:cubicBezTo>
                          <a:pt x="5408222" y="860139"/>
                          <a:pt x="5279891" y="778902"/>
                          <a:pt x="5034881" y="841249"/>
                        </a:cubicBezTo>
                        <a:cubicBezTo>
                          <a:pt x="4789871" y="903596"/>
                          <a:pt x="4775954" y="829325"/>
                          <a:pt x="4643279" y="841249"/>
                        </a:cubicBezTo>
                        <a:cubicBezTo>
                          <a:pt x="4510604" y="853173"/>
                          <a:pt x="4388047" y="830857"/>
                          <a:pt x="4195734" y="841249"/>
                        </a:cubicBezTo>
                        <a:cubicBezTo>
                          <a:pt x="4003422" y="851641"/>
                          <a:pt x="3941153" y="795151"/>
                          <a:pt x="3804132" y="841249"/>
                        </a:cubicBezTo>
                        <a:cubicBezTo>
                          <a:pt x="3667111" y="887347"/>
                          <a:pt x="3437588" y="814755"/>
                          <a:pt x="3188758" y="841249"/>
                        </a:cubicBezTo>
                        <a:cubicBezTo>
                          <a:pt x="2939928" y="867743"/>
                          <a:pt x="2821865" y="768167"/>
                          <a:pt x="2573384" y="841249"/>
                        </a:cubicBezTo>
                        <a:cubicBezTo>
                          <a:pt x="2324903" y="914331"/>
                          <a:pt x="2054805" y="772520"/>
                          <a:pt x="1902066" y="841249"/>
                        </a:cubicBezTo>
                        <a:cubicBezTo>
                          <a:pt x="1749327" y="909978"/>
                          <a:pt x="1658958" y="838019"/>
                          <a:pt x="1454521" y="841249"/>
                        </a:cubicBezTo>
                        <a:cubicBezTo>
                          <a:pt x="1250084" y="844479"/>
                          <a:pt x="1169563" y="786493"/>
                          <a:pt x="895090" y="841249"/>
                        </a:cubicBezTo>
                        <a:cubicBezTo>
                          <a:pt x="620617" y="896005"/>
                          <a:pt x="399496" y="758956"/>
                          <a:pt x="0" y="841249"/>
                        </a:cubicBezTo>
                        <a:cubicBezTo>
                          <a:pt x="-5038" y="704495"/>
                          <a:pt x="6365" y="537854"/>
                          <a:pt x="0" y="412212"/>
                        </a:cubicBezTo>
                        <a:cubicBezTo>
                          <a:pt x="-6365" y="286570"/>
                          <a:pt x="4622" y="103254"/>
                          <a:pt x="0" y="0"/>
                        </a:cubicBezTo>
                        <a:close/>
                      </a:path>
                      <a:path w="5594312" h="841249" stroke="0" extrusionOk="0">
                        <a:moveTo>
                          <a:pt x="0" y="0"/>
                        </a:moveTo>
                        <a:cubicBezTo>
                          <a:pt x="121014" y="-30139"/>
                          <a:pt x="319941" y="30562"/>
                          <a:pt x="447545" y="0"/>
                        </a:cubicBezTo>
                        <a:cubicBezTo>
                          <a:pt x="575150" y="-30562"/>
                          <a:pt x="699400" y="8334"/>
                          <a:pt x="951033" y="0"/>
                        </a:cubicBezTo>
                        <a:cubicBezTo>
                          <a:pt x="1202666" y="-8334"/>
                          <a:pt x="1307807" y="33484"/>
                          <a:pt x="1398578" y="0"/>
                        </a:cubicBezTo>
                        <a:cubicBezTo>
                          <a:pt x="1489350" y="-33484"/>
                          <a:pt x="1634842" y="14163"/>
                          <a:pt x="1790180" y="0"/>
                        </a:cubicBezTo>
                        <a:cubicBezTo>
                          <a:pt x="1945518" y="-14163"/>
                          <a:pt x="2160191" y="27517"/>
                          <a:pt x="2293668" y="0"/>
                        </a:cubicBezTo>
                        <a:cubicBezTo>
                          <a:pt x="2427145" y="-27517"/>
                          <a:pt x="2695120" y="38266"/>
                          <a:pt x="2797156" y="0"/>
                        </a:cubicBezTo>
                        <a:cubicBezTo>
                          <a:pt x="2899192" y="-38266"/>
                          <a:pt x="3079397" y="57856"/>
                          <a:pt x="3300644" y="0"/>
                        </a:cubicBezTo>
                        <a:cubicBezTo>
                          <a:pt x="3521891" y="-57856"/>
                          <a:pt x="3587721" y="46999"/>
                          <a:pt x="3860075" y="0"/>
                        </a:cubicBezTo>
                        <a:cubicBezTo>
                          <a:pt x="4132429" y="-46999"/>
                          <a:pt x="4212940" y="12607"/>
                          <a:pt x="4419506" y="0"/>
                        </a:cubicBezTo>
                        <a:cubicBezTo>
                          <a:pt x="4626072" y="-12607"/>
                          <a:pt x="4784199" y="6446"/>
                          <a:pt x="4922995" y="0"/>
                        </a:cubicBezTo>
                        <a:cubicBezTo>
                          <a:pt x="5061791" y="-6446"/>
                          <a:pt x="5396181" y="16910"/>
                          <a:pt x="5594312" y="0"/>
                        </a:cubicBezTo>
                        <a:cubicBezTo>
                          <a:pt x="5595588" y="143037"/>
                          <a:pt x="5592089" y="303705"/>
                          <a:pt x="5594312" y="412212"/>
                        </a:cubicBezTo>
                        <a:cubicBezTo>
                          <a:pt x="5596535" y="520719"/>
                          <a:pt x="5572010" y="661726"/>
                          <a:pt x="5594312" y="841249"/>
                        </a:cubicBezTo>
                        <a:cubicBezTo>
                          <a:pt x="5343685" y="865222"/>
                          <a:pt x="5252395" y="785021"/>
                          <a:pt x="5090824" y="841249"/>
                        </a:cubicBezTo>
                        <a:cubicBezTo>
                          <a:pt x="4929253" y="897477"/>
                          <a:pt x="4617701" y="829907"/>
                          <a:pt x="4475450" y="841249"/>
                        </a:cubicBezTo>
                        <a:cubicBezTo>
                          <a:pt x="4333199" y="852591"/>
                          <a:pt x="4132864" y="836997"/>
                          <a:pt x="3804132" y="841249"/>
                        </a:cubicBezTo>
                        <a:cubicBezTo>
                          <a:pt x="3475400" y="845501"/>
                          <a:pt x="3457936" y="821951"/>
                          <a:pt x="3300644" y="841249"/>
                        </a:cubicBezTo>
                        <a:cubicBezTo>
                          <a:pt x="3143352" y="860547"/>
                          <a:pt x="2905915" y="792164"/>
                          <a:pt x="2797156" y="841249"/>
                        </a:cubicBezTo>
                        <a:cubicBezTo>
                          <a:pt x="2688397" y="890334"/>
                          <a:pt x="2581816" y="802309"/>
                          <a:pt x="2405554" y="841249"/>
                        </a:cubicBezTo>
                        <a:cubicBezTo>
                          <a:pt x="2229292" y="880189"/>
                          <a:pt x="2119286" y="815443"/>
                          <a:pt x="2013952" y="841249"/>
                        </a:cubicBezTo>
                        <a:cubicBezTo>
                          <a:pt x="1908618" y="867055"/>
                          <a:pt x="1614373" y="819817"/>
                          <a:pt x="1510464" y="841249"/>
                        </a:cubicBezTo>
                        <a:cubicBezTo>
                          <a:pt x="1406555" y="862681"/>
                          <a:pt x="1072520" y="764553"/>
                          <a:pt x="839147" y="841249"/>
                        </a:cubicBezTo>
                        <a:cubicBezTo>
                          <a:pt x="605774" y="917945"/>
                          <a:pt x="291351" y="811276"/>
                          <a:pt x="0" y="841249"/>
                        </a:cubicBezTo>
                        <a:cubicBezTo>
                          <a:pt x="-33939" y="700746"/>
                          <a:pt x="25700" y="538320"/>
                          <a:pt x="0" y="445862"/>
                        </a:cubicBezTo>
                        <a:cubicBezTo>
                          <a:pt x="-25700" y="353404"/>
                          <a:pt x="35631" y="216261"/>
                          <a:pt x="0" y="0"/>
                        </a:cubicBezTo>
                        <a:close/>
                      </a:path>
                    </a:pathLst>
                  </a:custGeom>
                  <ask:type>
                    <ask:lineSketchNone/>
                  </ask:type>
                </ask:lineSketchStyleProps>
              </a:ext>
            </a:extLst>
          </a:ln>
        </p:spPr>
        <p:txBody>
          <a:bodyPr rtlCol="0" anchor="ctr"/>
          <a:lstStyle/>
          <a:p>
            <a:pPr marL="1099820" marR="5080" lvl="0" indent="-1087755" algn="ctr" defTabSz="914400" rtl="0" eaLnBrk="1" fontAlgn="auto" latinLnBrk="0" hangingPunct="1">
              <a:lnSpc>
                <a:spcPct val="100400"/>
              </a:lnSpc>
              <a:spcBef>
                <a:spcPts val="95"/>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Trebuchet MS"/>
              </a:rPr>
              <a:t>Development of a Nanofibre-Based Drug Delivery Framework of Thymoquinone for Transdermal Application in Localised Breast Tumour Therapy </a:t>
            </a:r>
            <a:endParaRPr lang="en-GB" sz="1400" b="1" dirty="0">
              <a:latin typeface="+mn-lt"/>
            </a:endParaRPr>
          </a:p>
        </p:txBody>
      </p:sp>
      <p:pic>
        <p:nvPicPr>
          <p:cNvPr id="4" name="Picture 4" descr="University of Huddersfield">
            <a:extLst>
              <a:ext uri="{FF2B5EF4-FFF2-40B4-BE49-F238E27FC236}">
                <a16:creationId xmlns:a16="http://schemas.microsoft.com/office/drawing/2014/main" id="{D5A8F70E-6255-4047-8703-DF94B3B68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048" y="5553673"/>
            <a:ext cx="1456944" cy="1236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Your RPS needs you - The Pharmaceutical Journal">
            <a:extLst>
              <a:ext uri="{FF2B5EF4-FFF2-40B4-BE49-F238E27FC236}">
                <a16:creationId xmlns:a16="http://schemas.microsoft.com/office/drawing/2014/main" id="{4A076871-A2FB-40A7-7B9F-6FFFE96FB2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1049" y="67910"/>
            <a:ext cx="1456943" cy="120842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7">
            <a:extLst>
              <a:ext uri="{FF2B5EF4-FFF2-40B4-BE49-F238E27FC236}">
                <a16:creationId xmlns:a16="http://schemas.microsoft.com/office/drawing/2014/main" id="{DDDED6F3-93DD-B31A-AB43-ED0967E35208}"/>
              </a:ext>
            </a:extLst>
          </p:cNvPr>
          <p:cNvSpPr txBox="1"/>
          <p:nvPr/>
        </p:nvSpPr>
        <p:spPr>
          <a:xfrm>
            <a:off x="7486650" y="4089548"/>
            <a:ext cx="4641342" cy="239168"/>
          </a:xfrm>
          <a:prstGeom prst="rect">
            <a:avLst/>
          </a:prstGeom>
          <a:ln w="4661">
            <a:solidFill>
              <a:schemeClr val="bg1"/>
            </a:solidFill>
          </a:ln>
        </p:spPr>
        <p:txBody>
          <a:bodyPr vert="horz" wrap="square" lIns="0" tIns="84455" rIns="0" bIns="0" rtlCol="0">
            <a:spAutoFit/>
          </a:bodyPr>
          <a:lstStyle/>
          <a:p>
            <a:pPr algn="ctr">
              <a:lnSpc>
                <a:spcPct val="100000"/>
              </a:lnSpc>
              <a:spcBef>
                <a:spcPts val="665"/>
              </a:spcBef>
            </a:pPr>
            <a:r>
              <a:rPr lang="en-ZA" sz="1000" dirty="0">
                <a:latin typeface="Tenorite (Body)"/>
                <a:cs typeface="Trebuchet MS"/>
              </a:rPr>
              <a:t>Royal Pharmaceutical Society (RPS) Annual Conference</a:t>
            </a:r>
            <a:r>
              <a:rPr sz="1000" dirty="0">
                <a:latin typeface="Tenorite (Body)"/>
                <a:cs typeface="Trebuchet MS"/>
              </a:rPr>
              <a:t>, </a:t>
            </a:r>
            <a:r>
              <a:rPr lang="en-GB" sz="1000" dirty="0">
                <a:latin typeface="Tenorite (Body)"/>
                <a:cs typeface="Trebuchet MS"/>
              </a:rPr>
              <a:t>London</a:t>
            </a:r>
            <a:r>
              <a:rPr lang="en-ZA" sz="1000" dirty="0">
                <a:latin typeface="Tenorite (Body)"/>
                <a:cs typeface="Trebuchet MS"/>
              </a:rPr>
              <a:t> (</a:t>
            </a:r>
            <a:r>
              <a:rPr lang="en-GB" sz="1000" dirty="0">
                <a:latin typeface="Tenorite (Body)"/>
                <a:cs typeface="Trebuchet MS"/>
              </a:rPr>
              <a:t>7th</a:t>
            </a:r>
            <a:r>
              <a:rPr lang="en-ZA" sz="1000" dirty="0">
                <a:latin typeface="Tenorite (Body)"/>
                <a:cs typeface="Trebuchet MS"/>
              </a:rPr>
              <a:t> </a:t>
            </a:r>
            <a:r>
              <a:rPr lang="en-GB" sz="1000" dirty="0">
                <a:latin typeface="Tenorite (Body)"/>
                <a:cs typeface="Trebuchet MS"/>
              </a:rPr>
              <a:t>Nov. </a:t>
            </a:r>
            <a:r>
              <a:rPr lang="en-ZA" sz="1000" dirty="0">
                <a:latin typeface="Tenorite (Body)"/>
                <a:cs typeface="Trebuchet MS"/>
              </a:rPr>
              <a:t>202</a:t>
            </a:r>
            <a:r>
              <a:rPr lang="en-GB" sz="1000" dirty="0">
                <a:latin typeface="Tenorite (Body)"/>
                <a:cs typeface="Trebuchet MS"/>
              </a:rPr>
              <a:t>5</a:t>
            </a:r>
            <a:r>
              <a:rPr lang="en-ZA" sz="1000" dirty="0">
                <a:latin typeface="Tenorite (Body)"/>
                <a:cs typeface="Trebuchet MS"/>
              </a:rPr>
              <a:t>)</a:t>
            </a:r>
            <a:endParaRPr sz="1000" dirty="0">
              <a:latin typeface="Tenorite (Body)"/>
              <a:cs typeface="Trebuchet MS"/>
            </a:endParaRPr>
          </a:p>
        </p:txBody>
      </p:sp>
      <p:sp>
        <p:nvSpPr>
          <p:cNvPr id="11" name="object 3">
            <a:extLst>
              <a:ext uri="{FF2B5EF4-FFF2-40B4-BE49-F238E27FC236}">
                <a16:creationId xmlns:a16="http://schemas.microsoft.com/office/drawing/2014/main" id="{AECE96C2-244E-6339-79D9-702A49033F2D}"/>
              </a:ext>
            </a:extLst>
          </p:cNvPr>
          <p:cNvSpPr txBox="1"/>
          <p:nvPr/>
        </p:nvSpPr>
        <p:spPr>
          <a:xfrm>
            <a:off x="7486650" y="4519284"/>
            <a:ext cx="4641342" cy="598882"/>
          </a:xfrm>
          <a:prstGeom prst="rect">
            <a:avLst/>
          </a:prstGeom>
          <a:ln w="6350">
            <a:solidFill>
              <a:srgbClr val="FFC000"/>
            </a:solidFill>
            <a:prstDash val="solid"/>
          </a:ln>
        </p:spPr>
        <p:txBody>
          <a:bodyPr vert="horz" wrap="square" lIns="0" tIns="90170" rIns="0" bIns="0" rtlCol="0">
            <a:spAutoFit/>
          </a:bodyPr>
          <a:lstStyle/>
          <a:p>
            <a:pPr marL="635" algn="ctr">
              <a:spcBef>
                <a:spcPts val="710"/>
              </a:spcBef>
            </a:pPr>
            <a:r>
              <a:rPr lang="en-GB" sz="1200" b="1" dirty="0">
                <a:solidFill>
                  <a:prstClr val="black"/>
                </a:solidFill>
              </a:rPr>
              <a:t>Ghazali, Y.</a:t>
            </a:r>
            <a:r>
              <a:rPr lang="en-GB" sz="1200" b="1" baseline="30000" dirty="0">
                <a:solidFill>
                  <a:prstClr val="black"/>
                </a:solidFill>
              </a:rPr>
              <a:t>1</a:t>
            </a:r>
            <a:r>
              <a:rPr lang="en-GB" sz="1200" b="1" dirty="0">
                <a:solidFill>
                  <a:prstClr val="black"/>
                </a:solidFill>
              </a:rPr>
              <a:t>, Conway, B.</a:t>
            </a:r>
            <a:r>
              <a:rPr lang="en-GB" sz="1200" b="1" baseline="30000" dirty="0">
                <a:solidFill>
                  <a:prstClr val="black"/>
                </a:solidFill>
              </a:rPr>
              <a:t>1</a:t>
            </a:r>
            <a:r>
              <a:rPr lang="en-GB" sz="1200" b="1" dirty="0">
                <a:solidFill>
                  <a:prstClr val="black"/>
                </a:solidFill>
              </a:rPr>
              <a:t>, Adebisi, A.</a:t>
            </a:r>
            <a:r>
              <a:rPr lang="en-GB" sz="1200" b="1" baseline="30000" dirty="0">
                <a:solidFill>
                  <a:prstClr val="black"/>
                </a:solidFill>
              </a:rPr>
              <a:t>1</a:t>
            </a:r>
            <a:endParaRPr lang="en-ZA" sz="1200" b="1" dirty="0">
              <a:solidFill>
                <a:prstClr val="black"/>
              </a:solidFill>
            </a:endParaRPr>
          </a:p>
          <a:p>
            <a:pPr algn="ctr">
              <a:spcBef>
                <a:spcPts val="15"/>
              </a:spcBef>
            </a:pPr>
            <a:r>
              <a:rPr lang="en-GB" sz="1050" i="1" baseline="30000" dirty="0">
                <a:solidFill>
                  <a:prstClr val="black"/>
                </a:solidFill>
                <a:ea typeface="Aptos" panose="020B0004020202020204" pitchFamily="34" charset="0"/>
                <a:cs typeface="Times New Roman" panose="02020603050405020304" pitchFamily="18" charset="0"/>
              </a:rPr>
              <a:t>1</a:t>
            </a:r>
            <a:r>
              <a:rPr lang="en-GB" sz="1050" i="1" dirty="0">
                <a:solidFill>
                  <a:prstClr val="black"/>
                </a:solidFill>
                <a:ea typeface="Aptos" panose="020B0004020202020204" pitchFamily="34" charset="0"/>
                <a:cs typeface="Times New Roman" panose="02020603050405020304" pitchFamily="18" charset="0"/>
              </a:rPr>
              <a:t> </a:t>
            </a:r>
            <a:r>
              <a:rPr lang="en-GB" sz="1000" dirty="0">
                <a:solidFill>
                  <a:prstClr val="black"/>
                </a:solidFill>
                <a:cs typeface="Trebuchet MS"/>
              </a:rPr>
              <a:t>Department of Pharmacy</a:t>
            </a:r>
            <a:r>
              <a:rPr sz="1000" dirty="0">
                <a:solidFill>
                  <a:prstClr val="black"/>
                </a:solidFill>
                <a:cs typeface="Trebuchet MS"/>
              </a:rPr>
              <a:t>, School of Applied Science, University of Huddersfield,</a:t>
            </a:r>
            <a:r>
              <a:rPr lang="en-GB" sz="1000" dirty="0">
                <a:solidFill>
                  <a:prstClr val="black"/>
                </a:solidFill>
                <a:cs typeface="Trebuchet MS"/>
              </a:rPr>
              <a:t> Huddersfield,</a:t>
            </a:r>
            <a:r>
              <a:rPr sz="1000" dirty="0">
                <a:solidFill>
                  <a:prstClr val="black"/>
                </a:solidFill>
                <a:cs typeface="Trebuchet MS"/>
              </a:rPr>
              <a:t> England</a:t>
            </a:r>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C2C82-2B76-5F8F-1D30-AA55E5AE190D}"/>
              </a:ext>
            </a:extLst>
          </p:cNvPr>
          <p:cNvSpPr txBox="1"/>
          <p:nvPr/>
        </p:nvSpPr>
        <p:spPr>
          <a:xfrm>
            <a:off x="1895475" y="846334"/>
            <a:ext cx="10074021" cy="1815882"/>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solidFill>
                <a:latin typeface="Tenorite (Body)"/>
                <a:ea typeface="Tahoma" panose="020B0604030504040204" pitchFamily="34" charset="0"/>
                <a:cs typeface="Tahoma" panose="020B0604030504040204" pitchFamily="34" charset="0"/>
              </a:rPr>
              <a:t>Breast tumour remains a leading global cause of mortality [1].</a:t>
            </a:r>
          </a:p>
          <a:p>
            <a:pPr marL="285750" indent="-285750">
              <a:buFont typeface="Arial" panose="020B0604020202020204" pitchFamily="34" charset="0"/>
              <a:buChar char="•"/>
            </a:pPr>
            <a:endParaRPr lang="en-GB" sz="1400" dirty="0">
              <a:solidFill>
                <a:schemeClr val="bg1"/>
              </a:solidFill>
              <a:latin typeface="Tenorite (Body)"/>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400" dirty="0">
                <a:solidFill>
                  <a:schemeClr val="bg1"/>
                </a:solidFill>
                <a:latin typeface="Tenorite (Body)"/>
                <a:ea typeface="Tahoma" panose="020B0604030504040204" pitchFamily="34" charset="0"/>
                <a:cs typeface="Tahoma" panose="020B0604030504040204" pitchFamily="34" charset="0"/>
              </a:rPr>
              <a:t>Current treatments are quite invasive, with limited target precision.</a:t>
            </a:r>
          </a:p>
          <a:p>
            <a:pPr marL="285750" indent="-285750">
              <a:buFont typeface="Arial" panose="020B0604020202020204" pitchFamily="34" charset="0"/>
              <a:buChar char="•"/>
            </a:pPr>
            <a:endParaRPr lang="en-GB" sz="1400" dirty="0">
              <a:solidFill>
                <a:schemeClr val="bg1"/>
              </a:solidFill>
              <a:latin typeface="Tenorite (Body)"/>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400" dirty="0">
                <a:solidFill>
                  <a:schemeClr val="bg1"/>
                </a:solidFill>
                <a:latin typeface="Tenorite (Body)"/>
                <a:ea typeface="Tahoma" panose="020B0604030504040204" pitchFamily="34" charset="0"/>
                <a:cs typeface="Tahoma" panose="020B0604030504040204" pitchFamily="34" charset="0"/>
              </a:rPr>
              <a:t>Nanofibre systems, with high surface area-to-volume ratio can enable controlled and localised release [2].</a:t>
            </a:r>
          </a:p>
          <a:p>
            <a:pPr marL="285750" indent="-285750">
              <a:buFont typeface="Arial" panose="020B0604020202020204" pitchFamily="34" charset="0"/>
              <a:buChar char="•"/>
            </a:pPr>
            <a:endParaRPr lang="en-GB" sz="1400" dirty="0">
              <a:solidFill>
                <a:schemeClr val="bg1"/>
              </a:solidFill>
              <a:latin typeface="Tenorite (Body)"/>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400" dirty="0">
                <a:solidFill>
                  <a:schemeClr val="bg1"/>
                </a:solidFill>
                <a:latin typeface="Tenorite (Body)"/>
                <a:ea typeface="Tahoma" panose="020B0604030504040204" pitchFamily="34" charset="0"/>
                <a:cs typeface="Tahoma" panose="020B0604030504040204" pitchFamily="34" charset="0"/>
              </a:rPr>
              <a:t>In this study, we report the preliminary development of thymoquinone (TQ) ‑ loaded nanofibres, investigating their suitability as a platform for localised transdermal delivery against breast tumours.</a:t>
            </a:r>
          </a:p>
        </p:txBody>
      </p:sp>
      <p:sp>
        <p:nvSpPr>
          <p:cNvPr id="10" name="Text Placeholder 3">
            <a:extLst>
              <a:ext uri="{FF2B5EF4-FFF2-40B4-BE49-F238E27FC236}">
                <a16:creationId xmlns:a16="http://schemas.microsoft.com/office/drawing/2014/main" id="{9269EF87-0D9C-B0E0-A3A9-5F4C4D230FC1}"/>
              </a:ext>
            </a:extLst>
          </p:cNvPr>
          <p:cNvSpPr txBox="1">
            <a:spLocks/>
          </p:cNvSpPr>
          <p:nvPr/>
        </p:nvSpPr>
        <p:spPr>
          <a:xfrm>
            <a:off x="1895475" y="288384"/>
            <a:ext cx="2387182" cy="55795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800" dirty="0">
                <a:latin typeface="Tenorite (Body)"/>
              </a:rPr>
              <a:t>Introduction</a:t>
            </a:r>
          </a:p>
        </p:txBody>
      </p:sp>
      <p:pic>
        <p:nvPicPr>
          <p:cNvPr id="1026" name="Picture 2" descr="schematic diagram showing nanofibres at the top of the skin releasing drugs into the skin">
            <a:extLst>
              <a:ext uri="{FF2B5EF4-FFF2-40B4-BE49-F238E27FC236}">
                <a16:creationId xmlns:a16="http://schemas.microsoft.com/office/drawing/2014/main" id="{A5734A64-146E-F449-6B89-439876E402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8" b="8901"/>
          <a:stretch>
            <a:fillRect/>
          </a:stretch>
        </p:blipFill>
        <p:spPr bwMode="auto">
          <a:xfrm>
            <a:off x="6096000" y="2771775"/>
            <a:ext cx="2699133" cy="4013708"/>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a:extLst>
              <a:ext uri="{FF2B5EF4-FFF2-40B4-BE49-F238E27FC236}">
                <a16:creationId xmlns:a16="http://schemas.microsoft.com/office/drawing/2014/main" id="{8A3D7A51-819C-45CE-3C50-625C7539776A}"/>
              </a:ext>
            </a:extLst>
          </p:cNvPr>
          <p:cNvSpPr txBox="1">
            <a:spLocks/>
          </p:cNvSpPr>
          <p:nvPr/>
        </p:nvSpPr>
        <p:spPr>
          <a:xfrm>
            <a:off x="11789664" y="6501384"/>
            <a:ext cx="252984" cy="284099"/>
          </a:xfrm>
          <a:prstGeom prst="rect">
            <a:avLst/>
          </a:prstGeom>
        </p:spPr>
        <p:txBody>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GB" sz="900" smtClean="0">
                <a:solidFill>
                  <a:prstClr val="black"/>
                </a:solidFill>
                <a:latin typeface="Tenorite"/>
              </a:rPr>
              <a:pPr/>
              <a:t>2</a:t>
            </a:fld>
            <a:endParaRPr lang="en-GB" sz="1100" dirty="0">
              <a:solidFill>
                <a:prstClr val="black"/>
              </a:solidFill>
              <a:latin typeface="Tenorite"/>
            </a:endParaRPr>
          </a:p>
        </p:txBody>
      </p:sp>
    </p:spTree>
    <p:extLst>
      <p:ext uri="{BB962C8B-B14F-4D97-AF65-F5344CB8AC3E}">
        <p14:creationId xmlns:p14="http://schemas.microsoft.com/office/powerpoint/2010/main" val="29609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7118178" y="766435"/>
            <a:ext cx="3232205" cy="365125"/>
          </a:xfrm>
          <a:ln>
            <a:solidFill>
              <a:schemeClr val="tx1"/>
            </a:solidFill>
            <a:prstDash val="sysDash"/>
          </a:ln>
        </p:spPr>
        <p:txBody>
          <a:bodyPr vert="horz" lIns="91440" tIns="45720" rIns="91440" bIns="45720" rtlCol="0" anchor="t">
            <a:normAutofit/>
          </a:bodyPr>
          <a:lstStyle/>
          <a:p>
            <a:r>
              <a:rPr lang="en-GB" sz="1800" dirty="0"/>
              <a:t>Electrospinning Setup</a:t>
            </a:r>
          </a:p>
          <a:p>
            <a:pPr rtl="0"/>
            <a:endParaRPr lang="en-GB" sz="1800" dirty="0"/>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7118177" y="1155089"/>
            <a:ext cx="4959522" cy="485589"/>
          </a:xfrm>
          <a:solidFill>
            <a:schemeClr val="bg2"/>
          </a:solidFill>
        </p:spPr>
        <p:txBody>
          <a:bodyPr rtlCol="0">
            <a:normAutofit/>
          </a:bodyPr>
          <a:lstStyle/>
          <a:p>
            <a:r>
              <a:rPr lang="en-GB" sz="1200" dirty="0"/>
              <a:t>Polyoxazoline (POX) nanofibres with TQ (1 mg/mL) fabricated using Spinbox System (</a:t>
            </a:r>
            <a:r>
              <a:rPr lang="en-GB" sz="1200" dirty="0" err="1"/>
              <a:t>Bionicia</a:t>
            </a:r>
            <a:r>
              <a:rPr lang="en-GB" sz="1200" dirty="0"/>
              <a:t>, Spain).</a:t>
            </a:r>
          </a:p>
          <a:p>
            <a:pPr rtl="0"/>
            <a:endParaRPr lang="en-GB" sz="1100" dirty="0"/>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7118177" y="1798027"/>
            <a:ext cx="3168532" cy="365125"/>
          </a:xfrm>
          <a:ln>
            <a:solidFill>
              <a:schemeClr val="tx1"/>
            </a:solidFill>
            <a:prstDash val="sysDash"/>
          </a:ln>
        </p:spPr>
        <p:txBody>
          <a:bodyPr rtlCol="0">
            <a:normAutofit/>
          </a:bodyPr>
          <a:lstStyle/>
          <a:p>
            <a:r>
              <a:rPr lang="en-GB" sz="1800" dirty="0"/>
              <a:t>Design of Experiment</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7118177" y="2189162"/>
            <a:ext cx="4924471" cy="485589"/>
          </a:xfrm>
          <a:solidFill>
            <a:schemeClr val="bg2"/>
          </a:solidFill>
        </p:spPr>
        <p:txBody>
          <a:bodyPr rtlCol="0">
            <a:noAutofit/>
          </a:bodyPr>
          <a:lstStyle/>
          <a:p>
            <a:r>
              <a:rPr lang="en-GB" sz="1200" dirty="0"/>
              <a:t>POX concentration (25–35 % w/v), voltage (15–20 kV), and flow rate (0.5–1.0 mL/hr) were varied across 10 trial formulations.</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7110279" y="2858110"/>
            <a:ext cx="3184327" cy="365125"/>
          </a:xfrm>
          <a:ln>
            <a:solidFill>
              <a:schemeClr val="tx1"/>
            </a:solidFill>
            <a:prstDash val="sysDash"/>
          </a:ln>
        </p:spPr>
        <p:txBody>
          <a:bodyPr rtlCol="0">
            <a:normAutofit/>
          </a:bodyPr>
          <a:lstStyle/>
          <a:p>
            <a:pPr rtl="0"/>
            <a:r>
              <a:rPr lang="en-GB" sz="1800" dirty="0"/>
              <a:t>Fibre Characterisation</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7110279" y="3242856"/>
            <a:ext cx="4932369" cy="485589"/>
          </a:xfrm>
          <a:solidFill>
            <a:schemeClr val="bg2"/>
          </a:solidFill>
        </p:spPr>
        <p:txBody>
          <a:bodyPr rtlCol="0">
            <a:normAutofit/>
          </a:bodyPr>
          <a:lstStyle/>
          <a:p>
            <a:r>
              <a:rPr lang="en-GB" sz="1200" dirty="0"/>
              <a:t>Morphology and diameter assessed via Keyence Microscope imaging and ImageJ analysis.</a:t>
            </a:r>
          </a:p>
          <a:p>
            <a:pPr rtl="0"/>
            <a:endParaRPr lang="en-GB" sz="1200" dirty="0"/>
          </a:p>
        </p:txBody>
      </p:sp>
      <p:sp>
        <p:nvSpPr>
          <p:cNvPr id="15" name="Text Placeholder 3">
            <a:extLst>
              <a:ext uri="{FF2B5EF4-FFF2-40B4-BE49-F238E27FC236}">
                <a16:creationId xmlns:a16="http://schemas.microsoft.com/office/drawing/2014/main" id="{97286DE6-4ABB-2297-C782-1FD5077F579E}"/>
              </a:ext>
            </a:extLst>
          </p:cNvPr>
          <p:cNvSpPr txBox="1">
            <a:spLocks/>
          </p:cNvSpPr>
          <p:nvPr/>
        </p:nvSpPr>
        <p:spPr>
          <a:xfrm>
            <a:off x="7110279" y="300158"/>
            <a:ext cx="2387182" cy="42306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800" dirty="0">
                <a:solidFill>
                  <a:schemeClr val="tx1"/>
                </a:solidFill>
                <a:latin typeface="Tenorite (Body)"/>
              </a:rPr>
              <a:t>Method</a:t>
            </a:r>
          </a:p>
        </p:txBody>
      </p:sp>
      <p:pic>
        <p:nvPicPr>
          <p:cNvPr id="18" name="Picture 2" descr="Electrospinning: The Technique and Applications | IntechOpen">
            <a:extLst>
              <a:ext uri="{FF2B5EF4-FFF2-40B4-BE49-F238E27FC236}">
                <a16:creationId xmlns:a16="http://schemas.microsoft.com/office/drawing/2014/main" id="{6DA4E535-AE8A-AD35-D4FE-2FA99F6E1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75" y="352767"/>
            <a:ext cx="6333432" cy="4388639"/>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3">
            <a:extLst>
              <a:ext uri="{FF2B5EF4-FFF2-40B4-BE49-F238E27FC236}">
                <a16:creationId xmlns:a16="http://schemas.microsoft.com/office/drawing/2014/main" id="{BDEAC23A-0FF6-C476-938D-0F3FAAFD29D7}"/>
              </a:ext>
            </a:extLst>
          </p:cNvPr>
          <p:cNvSpPr txBox="1">
            <a:spLocks/>
          </p:cNvSpPr>
          <p:nvPr/>
        </p:nvSpPr>
        <p:spPr>
          <a:xfrm>
            <a:off x="11789664" y="6501384"/>
            <a:ext cx="252984" cy="284099"/>
          </a:xfrm>
          <a:prstGeom prst="rect">
            <a:avLst/>
          </a:prstGeom>
        </p:spPr>
        <p:txBody>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GB" sz="900" smtClean="0"/>
              <a:pPr/>
              <a:t>3</a:t>
            </a:fld>
            <a:endParaRPr lang="en-GB" sz="1100" dirty="0"/>
          </a:p>
        </p:txBody>
      </p:sp>
    </p:spTree>
    <p:extLst>
      <p:ext uri="{BB962C8B-B14F-4D97-AF65-F5344CB8AC3E}">
        <p14:creationId xmlns:p14="http://schemas.microsoft.com/office/powerpoint/2010/main" val="184494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40ABA-4E81-9B4F-524A-65BCC9DBB866}"/>
              </a:ext>
            </a:extLst>
          </p:cNvPr>
          <p:cNvSpPr txBox="1"/>
          <p:nvPr/>
        </p:nvSpPr>
        <p:spPr>
          <a:xfrm>
            <a:off x="7980210" y="5124420"/>
            <a:ext cx="3870198" cy="1169551"/>
          </a:xfrm>
          <a:prstGeom prst="rect">
            <a:avLst/>
          </a:prstGeom>
          <a:noFill/>
        </p:spPr>
        <p:txBody>
          <a:bodyPr wrap="square">
            <a:spAutoFit/>
          </a:bodyPr>
          <a:lstStyle/>
          <a:p>
            <a:pPr algn="just"/>
            <a:r>
              <a:rPr lang="en-GB" sz="1400" b="1" dirty="0"/>
              <a:t>Nanofibre Diameter Range:</a:t>
            </a:r>
            <a:r>
              <a:rPr lang="en-GB" sz="1400" dirty="0"/>
              <a:t> 0.397–1.161 </a:t>
            </a:r>
            <a:r>
              <a:rPr lang="el-GR" sz="1400" dirty="0"/>
              <a:t>μ</a:t>
            </a:r>
            <a:r>
              <a:rPr lang="en-GB" sz="1400" dirty="0"/>
              <a:t>m across formulations; seven (F1–F4, F8–F10) achieved smooth, uniform fibres within the favourable 300–800 nm window for transdermal delivery.</a:t>
            </a:r>
          </a:p>
        </p:txBody>
      </p:sp>
      <p:pic>
        <p:nvPicPr>
          <p:cNvPr id="23" name="Picture 22" descr="A close-up of white lines&#10;&#10;AI-generated content may be incorrect.">
            <a:extLst>
              <a:ext uri="{FF2B5EF4-FFF2-40B4-BE49-F238E27FC236}">
                <a16:creationId xmlns:a16="http://schemas.microsoft.com/office/drawing/2014/main" id="{6FE49389-50EF-C674-BAB6-EB94EE78D9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5430" y="799768"/>
            <a:ext cx="2128535" cy="1624733"/>
          </a:xfrm>
          <a:prstGeom prst="rect">
            <a:avLst/>
          </a:prstGeom>
          <a:noFill/>
          <a:ln>
            <a:noFill/>
          </a:ln>
        </p:spPr>
      </p:pic>
      <p:pic>
        <p:nvPicPr>
          <p:cNvPr id="24" name="Picture 23" descr="A close-up of white lines&#10;&#10;AI-generated content may be incorrect.">
            <a:extLst>
              <a:ext uri="{FF2B5EF4-FFF2-40B4-BE49-F238E27FC236}">
                <a16:creationId xmlns:a16="http://schemas.microsoft.com/office/drawing/2014/main" id="{E60D6116-7B33-E3CF-2A79-D3EC763A13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9" y="799773"/>
            <a:ext cx="2113908" cy="1624733"/>
          </a:xfrm>
          <a:prstGeom prst="rect">
            <a:avLst/>
          </a:prstGeom>
          <a:noFill/>
          <a:ln>
            <a:noFill/>
          </a:ln>
        </p:spPr>
      </p:pic>
      <p:pic>
        <p:nvPicPr>
          <p:cNvPr id="25" name="Picture 24" descr="A close-up of a black background&#10;&#10;AI-generated content may be incorrect.">
            <a:extLst>
              <a:ext uri="{FF2B5EF4-FFF2-40B4-BE49-F238E27FC236}">
                <a16:creationId xmlns:a16="http://schemas.microsoft.com/office/drawing/2014/main" id="{DD7C2EF8-79D5-C931-1F6B-3EBE6DB1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3362" y="799768"/>
            <a:ext cx="2204967" cy="1624733"/>
          </a:xfrm>
          <a:prstGeom prst="rect">
            <a:avLst/>
          </a:prstGeom>
          <a:noFill/>
          <a:ln>
            <a:noFill/>
          </a:ln>
        </p:spPr>
      </p:pic>
      <p:pic>
        <p:nvPicPr>
          <p:cNvPr id="26" name="Picture 25" descr="A close-up of many white lines&#10;&#10;AI-generated content may be incorrect.">
            <a:extLst>
              <a:ext uri="{FF2B5EF4-FFF2-40B4-BE49-F238E27FC236}">
                <a16:creationId xmlns:a16="http://schemas.microsoft.com/office/drawing/2014/main" id="{64A76A83-02BC-D8DB-DE5D-30A781EFE8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727" y="793414"/>
            <a:ext cx="2204967" cy="1624733"/>
          </a:xfrm>
          <a:prstGeom prst="rect">
            <a:avLst/>
          </a:prstGeom>
          <a:noFill/>
          <a:ln>
            <a:noFill/>
          </a:ln>
        </p:spPr>
      </p:pic>
      <p:pic>
        <p:nvPicPr>
          <p:cNvPr id="27" name="Picture 26" descr="A close-up of a web&#10;&#10;AI-generated content may be incorrect.">
            <a:extLst>
              <a:ext uri="{FF2B5EF4-FFF2-40B4-BE49-F238E27FC236}">
                <a16:creationId xmlns:a16="http://schemas.microsoft.com/office/drawing/2014/main" id="{5AB94CE3-16AD-06B5-4ACC-0BF5D42D776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99" y="2988147"/>
            <a:ext cx="2113908" cy="1445348"/>
          </a:xfrm>
          <a:prstGeom prst="rect">
            <a:avLst/>
          </a:prstGeom>
          <a:noFill/>
          <a:ln>
            <a:noFill/>
          </a:ln>
        </p:spPr>
      </p:pic>
      <p:pic>
        <p:nvPicPr>
          <p:cNvPr id="28" name="Picture 27" descr="A close-up of white threads&#10;&#10;AI-generated content may be incorrect.">
            <a:extLst>
              <a:ext uri="{FF2B5EF4-FFF2-40B4-BE49-F238E27FC236}">
                <a16:creationId xmlns:a16="http://schemas.microsoft.com/office/drawing/2014/main" id="{95C68F9F-C48B-7855-4321-1B085176EAA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0057" y="2982838"/>
            <a:ext cx="2113908" cy="1445348"/>
          </a:xfrm>
          <a:prstGeom prst="rect">
            <a:avLst/>
          </a:prstGeom>
          <a:noFill/>
          <a:ln>
            <a:noFill/>
          </a:ln>
        </p:spPr>
      </p:pic>
      <p:pic>
        <p:nvPicPr>
          <p:cNvPr id="29" name="Picture 28" descr="A close-up of a spider web&#10;&#10;AI-generated content may be incorrect.">
            <a:extLst>
              <a:ext uri="{FF2B5EF4-FFF2-40B4-BE49-F238E27FC236}">
                <a16:creationId xmlns:a16="http://schemas.microsoft.com/office/drawing/2014/main" id="{54EE12FA-93BE-FA8A-E5B6-CA541D9242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7515" y="2982838"/>
            <a:ext cx="2160814" cy="1445348"/>
          </a:xfrm>
          <a:prstGeom prst="rect">
            <a:avLst/>
          </a:prstGeom>
          <a:noFill/>
          <a:ln>
            <a:noFill/>
          </a:ln>
        </p:spPr>
      </p:pic>
      <p:pic>
        <p:nvPicPr>
          <p:cNvPr id="30" name="Picture 29" descr="A close-up of white lines&#10;&#10;AI-generated content may be incorrect.">
            <a:extLst>
              <a:ext uri="{FF2B5EF4-FFF2-40B4-BE49-F238E27FC236}">
                <a16:creationId xmlns:a16="http://schemas.microsoft.com/office/drawing/2014/main" id="{37E0CBD3-DB1C-55D4-9664-AAA7A61C97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299" y="4986523"/>
            <a:ext cx="2113908" cy="1445348"/>
          </a:xfrm>
          <a:prstGeom prst="rect">
            <a:avLst/>
          </a:prstGeom>
          <a:noFill/>
          <a:ln>
            <a:noFill/>
          </a:ln>
        </p:spPr>
      </p:pic>
      <p:pic>
        <p:nvPicPr>
          <p:cNvPr id="31" name="Picture 30" descr="A close-up of a light&#10;&#10;AI-generated content may be incorrect.">
            <a:extLst>
              <a:ext uri="{FF2B5EF4-FFF2-40B4-BE49-F238E27FC236}">
                <a16:creationId xmlns:a16="http://schemas.microsoft.com/office/drawing/2014/main" id="{16D0FC36-6DD7-5C67-AF85-76807A53076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1836" y="4986523"/>
            <a:ext cx="2113908" cy="1445347"/>
          </a:xfrm>
          <a:prstGeom prst="rect">
            <a:avLst/>
          </a:prstGeom>
          <a:noFill/>
          <a:ln>
            <a:noFill/>
          </a:ln>
        </p:spPr>
      </p:pic>
      <p:pic>
        <p:nvPicPr>
          <p:cNvPr id="32" name="Picture 31" descr="A close-up of white lines&#10;&#10;AI-generated content may be incorrect.">
            <a:extLst>
              <a:ext uri="{FF2B5EF4-FFF2-40B4-BE49-F238E27FC236}">
                <a16:creationId xmlns:a16="http://schemas.microsoft.com/office/drawing/2014/main" id="{82E92060-E6E4-57F9-970C-421E0706F0F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52967" y="4986523"/>
            <a:ext cx="2206600" cy="1445346"/>
          </a:xfrm>
          <a:prstGeom prst="rect">
            <a:avLst/>
          </a:prstGeom>
          <a:noFill/>
          <a:ln>
            <a:noFill/>
          </a:ln>
        </p:spPr>
      </p:pic>
      <p:sp>
        <p:nvSpPr>
          <p:cNvPr id="33" name="TextBox 32">
            <a:extLst>
              <a:ext uri="{FF2B5EF4-FFF2-40B4-BE49-F238E27FC236}">
                <a16:creationId xmlns:a16="http://schemas.microsoft.com/office/drawing/2014/main" id="{807239F2-8626-408D-BB57-46A3E4C0665B}"/>
              </a:ext>
            </a:extLst>
          </p:cNvPr>
          <p:cNvSpPr txBox="1"/>
          <p:nvPr/>
        </p:nvSpPr>
        <p:spPr>
          <a:xfrm>
            <a:off x="0" y="2500923"/>
            <a:ext cx="2216507"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F1 Nanofiber</a:t>
            </a:r>
            <a:r>
              <a:rPr lang="en-GB" sz="800" b="1" i="1" kern="100" dirty="0">
                <a:latin typeface="Aptos" panose="020B0004020202020204" pitchFamily="34" charset="0"/>
                <a:ea typeface="Aptos" panose="020B0004020202020204" pitchFamily="34" charset="0"/>
                <a:cs typeface="Times New Roman" panose="02020603050405020304" pitchFamily="18" charset="0"/>
              </a:rPr>
              <a:t>;</a:t>
            </a: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 Diameter = 0.516 ± 0.007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BBCEE40-1373-F266-92DB-A023F72D5F92}"/>
              </a:ext>
            </a:extLst>
          </p:cNvPr>
          <p:cNvSpPr txBox="1"/>
          <p:nvPr/>
        </p:nvSpPr>
        <p:spPr>
          <a:xfrm>
            <a:off x="2360057" y="2500923"/>
            <a:ext cx="2113908"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F2 Nanofiber; Diameter = 0.450 ± 0.064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491D7EA7-6618-57CC-343E-7A138665F25E}"/>
              </a:ext>
            </a:extLst>
          </p:cNvPr>
          <p:cNvSpPr txBox="1"/>
          <p:nvPr/>
        </p:nvSpPr>
        <p:spPr>
          <a:xfrm>
            <a:off x="4536359" y="2498054"/>
            <a:ext cx="2160814"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F3 Nanofiber; Diameter = 0.765 ± 0.019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123CECBD-3938-4911-6C78-919F3328B809}"/>
              </a:ext>
            </a:extLst>
          </p:cNvPr>
          <p:cNvSpPr txBox="1"/>
          <p:nvPr/>
        </p:nvSpPr>
        <p:spPr>
          <a:xfrm>
            <a:off x="6826381" y="2489473"/>
            <a:ext cx="2204967"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F4 Nanofiber; Diameter = 0.506 ± 0.089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901FD4AA-C86B-FE05-A5D8-34497A3E0F5C}"/>
              </a:ext>
            </a:extLst>
          </p:cNvPr>
          <p:cNvSpPr txBox="1"/>
          <p:nvPr/>
        </p:nvSpPr>
        <p:spPr>
          <a:xfrm>
            <a:off x="102599" y="4499620"/>
            <a:ext cx="2113908"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F5 Nanofiber; Diameter = 0.848 ± 0.065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992B396D-BA8A-F4D2-998A-FAA9782ED8E7}"/>
              </a:ext>
            </a:extLst>
          </p:cNvPr>
          <p:cNvSpPr txBox="1"/>
          <p:nvPr/>
        </p:nvSpPr>
        <p:spPr>
          <a:xfrm>
            <a:off x="2345430" y="4491968"/>
            <a:ext cx="2128535"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F6 Nanofiber; Diameter = 0.731 ± 0.015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E9D256D2-B3D0-3F97-501E-9BF4E0B5344D}"/>
              </a:ext>
            </a:extLst>
          </p:cNvPr>
          <p:cNvSpPr txBox="1"/>
          <p:nvPr/>
        </p:nvSpPr>
        <p:spPr>
          <a:xfrm>
            <a:off x="4573362" y="4491968"/>
            <a:ext cx="2253019"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F7 Nanofiber; Diameter = 1.161 ± 0.168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A41E4616-BFB2-326C-EC58-FA38A1673709}"/>
              </a:ext>
            </a:extLst>
          </p:cNvPr>
          <p:cNvSpPr txBox="1"/>
          <p:nvPr/>
        </p:nvSpPr>
        <p:spPr>
          <a:xfrm>
            <a:off x="85132" y="6440273"/>
            <a:ext cx="2131375"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F8 Nanofiber; Diameter = 0.466 ± 0.012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9D716216-5FBA-64F8-C5E9-845DCADE586D}"/>
              </a:ext>
            </a:extLst>
          </p:cNvPr>
          <p:cNvSpPr txBox="1"/>
          <p:nvPr/>
        </p:nvSpPr>
        <p:spPr>
          <a:xfrm>
            <a:off x="2298241" y="6444528"/>
            <a:ext cx="2137503"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F9 Nanofiber; Diameter = 0.583 ± 0.025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9584E3C9-B9D2-285A-31F3-C04E4CDEA7FC}"/>
              </a:ext>
            </a:extLst>
          </p:cNvPr>
          <p:cNvSpPr txBox="1"/>
          <p:nvPr/>
        </p:nvSpPr>
        <p:spPr>
          <a:xfrm>
            <a:off x="4473965" y="6469251"/>
            <a:ext cx="2285602" cy="226922"/>
          </a:xfrm>
          <a:prstGeom prst="rect">
            <a:avLst/>
          </a:prstGeom>
          <a:noFill/>
        </p:spPr>
        <p:txBody>
          <a:bodyPr wrap="square">
            <a:spAutoFit/>
          </a:bodyPr>
          <a:lstStyle/>
          <a:p>
            <a:pPr algn="ctr">
              <a:lnSpc>
                <a:spcPct val="115000"/>
              </a:lnSpc>
              <a:spcAft>
                <a:spcPts val="800"/>
              </a:spcAft>
              <a:buNone/>
            </a:pPr>
            <a:r>
              <a:rPr lang="en-GB" sz="800" b="1" i="1" kern="100" dirty="0">
                <a:effectLst/>
                <a:latin typeface="Aptos" panose="020B0004020202020204" pitchFamily="34" charset="0"/>
                <a:ea typeface="Aptos" panose="020B0004020202020204" pitchFamily="34" charset="0"/>
                <a:cs typeface="Times New Roman" panose="02020603050405020304" pitchFamily="18" charset="0"/>
              </a:rPr>
              <a:t>F10 Nanofiber; Diameter = 0.397 ± 0.020 μm</a:t>
            </a:r>
            <a:endParaRPr lang="en-ZA" sz="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Text Placeholder 3">
            <a:extLst>
              <a:ext uri="{FF2B5EF4-FFF2-40B4-BE49-F238E27FC236}">
                <a16:creationId xmlns:a16="http://schemas.microsoft.com/office/drawing/2014/main" id="{2DD1A869-C023-D1BB-47AF-478D6EB10BFB}"/>
              </a:ext>
            </a:extLst>
          </p:cNvPr>
          <p:cNvSpPr txBox="1">
            <a:spLocks/>
          </p:cNvSpPr>
          <p:nvPr/>
        </p:nvSpPr>
        <p:spPr>
          <a:xfrm>
            <a:off x="102599" y="300011"/>
            <a:ext cx="2387182" cy="368499"/>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1800" dirty="0">
                <a:solidFill>
                  <a:schemeClr val="tx1"/>
                </a:solidFill>
                <a:latin typeface="Tenorite (Body)"/>
              </a:rPr>
              <a:t>Results</a:t>
            </a:r>
          </a:p>
        </p:txBody>
      </p:sp>
      <p:sp>
        <p:nvSpPr>
          <p:cNvPr id="45" name="Slide Number Placeholder 3">
            <a:extLst>
              <a:ext uri="{FF2B5EF4-FFF2-40B4-BE49-F238E27FC236}">
                <a16:creationId xmlns:a16="http://schemas.microsoft.com/office/drawing/2014/main" id="{380FEF72-AB03-8F69-4B5F-E7051FECD008}"/>
              </a:ext>
            </a:extLst>
          </p:cNvPr>
          <p:cNvSpPr>
            <a:spLocks noGrp="1"/>
          </p:cNvSpPr>
          <p:nvPr>
            <p:ph type="sldNum" sz="quarter" idx="12"/>
          </p:nvPr>
        </p:nvSpPr>
        <p:spPr>
          <a:xfrm>
            <a:off x="11789664" y="6501384"/>
            <a:ext cx="252984" cy="284099"/>
          </a:xfrm>
        </p:spPr>
        <p:txBody>
          <a:bodyPr/>
          <a:lstStyle/>
          <a:p>
            <a:pPr rtl="0"/>
            <a:fld id="{B5CEABB6-07DC-46E8-9B57-56EC44A396E5}" type="slidenum">
              <a:rPr lang="en-GB" noProof="0" smtClean="0">
                <a:solidFill>
                  <a:schemeClr val="tx1"/>
                </a:solidFill>
              </a:rPr>
              <a:t>4</a:t>
            </a:fld>
            <a:endParaRPr lang="en-GB" noProof="0" dirty="0">
              <a:solidFill>
                <a:schemeClr val="tx1"/>
              </a:solidFill>
            </a:endParaRPr>
          </a:p>
        </p:txBody>
      </p:sp>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53AC-CE2F-353A-3AE0-9A27C7340F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0903E-F9E7-91D3-5880-0F8CF63B8725}"/>
              </a:ext>
            </a:extLst>
          </p:cNvPr>
          <p:cNvSpPr>
            <a:spLocks noGrp="1"/>
          </p:cNvSpPr>
          <p:nvPr>
            <p:ph type="body" idx="1"/>
          </p:nvPr>
        </p:nvSpPr>
        <p:spPr>
          <a:xfrm>
            <a:off x="5476875" y="3066578"/>
            <a:ext cx="6565773" cy="1578574"/>
          </a:xfrm>
        </p:spPr>
        <p:txBody>
          <a:bodyPr vert="horz" lIns="91440" tIns="45720" rIns="91440" bIns="45720" rtlCol="0" anchor="b">
            <a:normAutofit/>
          </a:bodyPr>
          <a:lstStyle/>
          <a:p>
            <a:pPr algn="just" rtl="0"/>
            <a:r>
              <a:rPr lang="en-GB" dirty="0"/>
              <a:t>“This work demonstrates the successful development of TQ-loaded POX nanofibre frameworks using electrospinning. A set of seven formulations met the criteria for diameter and morphology, with further characterisation and optimisation planned. These nanofibre frameworks hold potential as core components of transdermal systems for localised breast tumour therapy.”</a:t>
            </a:r>
          </a:p>
          <a:p>
            <a:pPr rtl="0"/>
            <a:endParaRPr lang="en-GB" dirty="0"/>
          </a:p>
        </p:txBody>
      </p:sp>
      <p:sp>
        <p:nvSpPr>
          <p:cNvPr id="7" name="Text Placeholder 3">
            <a:extLst>
              <a:ext uri="{FF2B5EF4-FFF2-40B4-BE49-F238E27FC236}">
                <a16:creationId xmlns:a16="http://schemas.microsoft.com/office/drawing/2014/main" id="{844CA54F-8705-858C-80BF-0DF5ABFDDA01}"/>
              </a:ext>
            </a:extLst>
          </p:cNvPr>
          <p:cNvSpPr txBox="1">
            <a:spLocks/>
          </p:cNvSpPr>
          <p:nvPr/>
        </p:nvSpPr>
        <p:spPr>
          <a:xfrm>
            <a:off x="5476875" y="2617504"/>
            <a:ext cx="2387182" cy="55795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solidFill>
                  <a:schemeClr val="tx1"/>
                </a:solidFill>
                <a:latin typeface="Tenorite (Body)"/>
              </a:rPr>
              <a:t>Conclusion</a:t>
            </a:r>
          </a:p>
        </p:txBody>
      </p:sp>
      <p:sp>
        <p:nvSpPr>
          <p:cNvPr id="2" name="Content Placeholder 2">
            <a:extLst>
              <a:ext uri="{FF2B5EF4-FFF2-40B4-BE49-F238E27FC236}">
                <a16:creationId xmlns:a16="http://schemas.microsoft.com/office/drawing/2014/main" id="{8DA8467D-5440-52AE-98F2-C1C94BC07240}"/>
              </a:ext>
            </a:extLst>
          </p:cNvPr>
          <p:cNvSpPr txBox="1">
            <a:spLocks/>
          </p:cNvSpPr>
          <p:nvPr/>
        </p:nvSpPr>
        <p:spPr>
          <a:xfrm>
            <a:off x="5476875" y="5678424"/>
            <a:ext cx="6565773" cy="103327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50000"/>
              </a:lnSpc>
            </a:pPr>
            <a:r>
              <a:rPr lang="en-GB" sz="800" b="1" dirty="0"/>
              <a:t>References:</a:t>
            </a:r>
          </a:p>
          <a:p>
            <a:pPr marR="0" lvl="0" algn="just" defTabSz="914400" rtl="0" eaLnBrk="1" fontAlgn="auto" latinLnBrk="0" hangingPunct="1">
              <a:lnSpc>
                <a:spcPct val="150000"/>
              </a:lnSpc>
              <a:spcBef>
                <a:spcPts val="0"/>
              </a:spcBef>
              <a:spcAft>
                <a:spcPts val="0"/>
              </a:spcAft>
              <a:buClrTx/>
              <a:buSzTx/>
              <a:tabLst/>
              <a:defRPr/>
            </a:pP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[1] Bray F, </a:t>
            </a:r>
            <a:r>
              <a:rPr kumimoji="0" lang="en-GB" sz="800" b="0" i="0" u="none" strike="noStrike" kern="100" cap="none" spc="0" normalizeH="0" baseline="0" noProof="0" dirty="0" err="1">
                <a:ln>
                  <a:noFill/>
                </a:ln>
                <a:solidFill>
                  <a:prstClr val="black"/>
                </a:solidFill>
                <a:effectLst/>
                <a:uLnTx/>
                <a:uFillTx/>
                <a:ea typeface="Aptos" panose="020B0004020202020204" pitchFamily="34" charset="0"/>
                <a:cs typeface="Times New Roman" panose="02020603050405020304" pitchFamily="18" charset="0"/>
              </a:rPr>
              <a:t>Ferlay</a:t>
            </a: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 J, </a:t>
            </a:r>
            <a:r>
              <a:rPr kumimoji="0" lang="en-GB" sz="800" b="0" i="0" u="none" strike="noStrike" kern="100" cap="none" spc="0" normalizeH="0" baseline="0" noProof="0" dirty="0" err="1">
                <a:ln>
                  <a:noFill/>
                </a:ln>
                <a:solidFill>
                  <a:prstClr val="black"/>
                </a:solidFill>
                <a:effectLst/>
                <a:uLnTx/>
                <a:uFillTx/>
                <a:ea typeface="Aptos" panose="020B0004020202020204" pitchFamily="34" charset="0"/>
                <a:cs typeface="Times New Roman" panose="02020603050405020304" pitchFamily="18" charset="0"/>
              </a:rPr>
              <a:t>Soerjomataram</a:t>
            </a: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 I, Siegel RL, Torre LA, Jemal A. Global cancer statistics 2018: GLOBOCAN estimates of incidence and mortality worldwide for 36 cancers in 185 countries. </a:t>
            </a:r>
            <a:r>
              <a:rPr kumimoji="0" lang="en-GB" sz="800" b="0" i="1"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CA: a cancer journal for clinicians</a:t>
            </a: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 2018 Nov;68(6):394-424.</a:t>
            </a:r>
          </a:p>
          <a:p>
            <a:pPr marR="0" lvl="0" algn="just" defTabSz="914400" rtl="0" eaLnBrk="1" fontAlgn="auto" latinLnBrk="0" hangingPunct="1">
              <a:lnSpc>
                <a:spcPct val="150000"/>
              </a:lnSpc>
              <a:spcBef>
                <a:spcPts val="0"/>
              </a:spcBef>
              <a:spcAft>
                <a:spcPts val="0"/>
              </a:spcAft>
              <a:buClrTx/>
              <a:buSzTx/>
              <a:tabLst/>
              <a:defRPr/>
            </a:pP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[2] Bhattarai DP, Aguilar LE, Park CH, Kim CS. A review on properties of natural and synthetic based electrospun fibrous materials for bone tissue engineering. </a:t>
            </a:r>
            <a:r>
              <a:rPr kumimoji="0" lang="en-GB" sz="800" b="0" i="1"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Membranes.</a:t>
            </a:r>
            <a:r>
              <a:rPr kumimoji="0" lang="en-GB" sz="800" b="0" i="0" u="none" strike="noStrike" kern="100" cap="none" spc="0" normalizeH="0" baseline="0" noProof="0" dirty="0">
                <a:ln>
                  <a:noFill/>
                </a:ln>
                <a:solidFill>
                  <a:prstClr val="black"/>
                </a:solidFill>
                <a:effectLst/>
                <a:uLnTx/>
                <a:uFillTx/>
                <a:ea typeface="Aptos" panose="020B0004020202020204" pitchFamily="34" charset="0"/>
                <a:cs typeface="Times New Roman" panose="02020603050405020304" pitchFamily="18" charset="0"/>
              </a:rPr>
              <a:t> 2018;8(3):62. doi:10.3390/membranes8030062. </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lang="en-GB" sz="800" dirty="0"/>
          </a:p>
        </p:txBody>
      </p:sp>
      <p:sp>
        <p:nvSpPr>
          <p:cNvPr id="4" name="Slide Number Placeholder 3">
            <a:extLst>
              <a:ext uri="{FF2B5EF4-FFF2-40B4-BE49-F238E27FC236}">
                <a16:creationId xmlns:a16="http://schemas.microsoft.com/office/drawing/2014/main" id="{D41196EB-26EF-8354-A625-0B7CF5915FD1}"/>
              </a:ext>
            </a:extLst>
          </p:cNvPr>
          <p:cNvSpPr>
            <a:spLocks noGrp="1"/>
          </p:cNvSpPr>
          <p:nvPr>
            <p:ph type="sldNum" sz="quarter" idx="12"/>
          </p:nvPr>
        </p:nvSpPr>
        <p:spPr>
          <a:xfrm>
            <a:off x="11789664" y="6501384"/>
            <a:ext cx="252984" cy="284099"/>
          </a:xfrm>
        </p:spPr>
        <p:txBody>
          <a:bodyPr/>
          <a:lstStyle/>
          <a:p>
            <a:pPr rtl="0"/>
            <a:fld id="{B5CEABB6-07DC-46E8-9B57-56EC44A396E5}" type="slidenum">
              <a:rPr lang="en-GB" noProof="0" smtClean="0">
                <a:solidFill>
                  <a:schemeClr val="tx1"/>
                </a:solidFill>
              </a:rPr>
              <a:t>5</a:t>
            </a:fld>
            <a:endParaRPr lang="en-GB" noProof="0" dirty="0">
              <a:solidFill>
                <a:schemeClr val="tx1"/>
              </a:solidFill>
            </a:endParaRPr>
          </a:p>
        </p:txBody>
      </p:sp>
    </p:spTree>
    <p:extLst>
      <p:ext uri="{BB962C8B-B14F-4D97-AF65-F5344CB8AC3E}">
        <p14:creationId xmlns:p14="http://schemas.microsoft.com/office/powerpoint/2010/main" val="42368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pdate the previously customised image to correct the email address to 'yusuf.ghazali@hud.ac.uk'">
            <a:extLst>
              <a:ext uri="{FF2B5EF4-FFF2-40B4-BE49-F238E27FC236}">
                <a16:creationId xmlns:a16="http://schemas.microsoft.com/office/drawing/2014/main" id="{A39357A5-9067-99FD-1C30-2DD85CF24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7" y="1323974"/>
            <a:ext cx="5243513" cy="34956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ACD8D672-F313-0EE3-2F39-ABD7EAAC139E}"/>
              </a:ext>
            </a:extLst>
          </p:cNvPr>
          <p:cNvSpPr txBox="1">
            <a:spLocks/>
          </p:cNvSpPr>
          <p:nvPr/>
        </p:nvSpPr>
        <p:spPr>
          <a:xfrm>
            <a:off x="11789664" y="6501384"/>
            <a:ext cx="252984" cy="284099"/>
          </a:xfrm>
          <a:prstGeom prst="rect">
            <a:avLst/>
          </a:prstGeom>
        </p:spPr>
        <p:txBody>
          <a:bodyPr vert="horz" lIns="91440" tIns="45720" rIns="91440" bIns="45720" rtlCol="0" anchor="ctr"/>
          <a:lstStyle>
            <a:defPPr rtl="0">
              <a:defRPr lang="en-GB"/>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CEABB6-07DC-46E8-9B57-56EC44A396E5}" type="slidenum">
              <a:rPr lang="en-GB" smtClean="0">
                <a:solidFill>
                  <a:prstClr val="black"/>
                </a:solidFill>
                <a:latin typeface="Tenorite"/>
              </a:rPr>
              <a:pPr/>
              <a:t>6</a:t>
            </a:fld>
            <a:endParaRPr lang="en-GB" dirty="0">
              <a:solidFill>
                <a:prstClr val="black"/>
              </a:solidFill>
              <a:latin typeface="Tenorite"/>
            </a:endParaRPr>
          </a:p>
        </p:txBody>
      </p:sp>
    </p:spTree>
    <p:extLst>
      <p:ext uri="{BB962C8B-B14F-4D97-AF65-F5344CB8AC3E}">
        <p14:creationId xmlns:p14="http://schemas.microsoft.com/office/powerpoint/2010/main" val="4206035864"/>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47_TF22318419_Win32" id="{DA6E7C03-7C07-46B9-8D9D-F061C4AB5C28}" vid="{0874F78C-8308-4EE6-8F19-85387B869150}"/>
    </a:ext>
  </a:extLst>
</a:theme>
</file>

<file path=ppt/theme/theme2.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b52e9fda-0691-4585-bdfc-5ccae1ce1890}" enabled="0" method="" siteId="{b52e9fda-0691-4585-bdfc-5ccae1ce1890}"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{84D74520-E72A-4959-8AA1-584F2233873D}tf22318419_win32</Template>
  <TotalTime>315</TotalTime>
  <Words>504</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Aptos</vt:lpstr>
      <vt:lpstr>Arial</vt:lpstr>
      <vt:lpstr>Calibri</vt:lpstr>
      <vt:lpstr>Franklin Gothic Book</vt:lpstr>
      <vt:lpstr>Franklin Gothic Demi</vt:lpstr>
      <vt:lpstr>Tenorite</vt:lpstr>
      <vt:lpstr>Tenorite (Body)</vt:lpstr>
      <vt:lpstr>Trebuchet MS</vt:lpstr>
      <vt:lpstr>Wingdings</vt:lpstr>
      <vt:lpstr>Monoline</vt:lpstr>
      <vt:lpstr>Theme1</vt:lpstr>
      <vt:lpstr>Development of a Nanofibre-Based Drug Delivery Framework of Thymoquinone for Transdermal Application in Localised Breast Tumour Therapy </vt:lpstr>
      <vt:lpstr>PowerPoint Presentation</vt:lpstr>
      <vt:lpstr>PowerPoint Presentation</vt:lpstr>
      <vt:lpstr>PowerPoint Presentation</vt:lpstr>
      <vt:lpstr>PowerPoint Presentation</vt:lpstr>
      <vt:lpstr>PowerPoint Presentation</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Yusuf Ghazali (Researcher)</dc:creator>
  <cp:lastModifiedBy>Reviewer</cp:lastModifiedBy>
  <cp:revision>2</cp:revision>
  <dcterms:created xsi:type="dcterms:W3CDTF">2025-10-02T14:13:29Z</dcterms:created>
  <dcterms:modified xsi:type="dcterms:W3CDTF">2025-10-05T10:00:49Z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